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>
  <p:sldMasterIdLst>
    <p:sldMasterId id="2147483650" r:id="rId1"/>
  </p:sldMasterIdLst>
  <p:notesMasterIdLst>
    <p:notesMasterId r:id="rId31"/>
  </p:notesMasterIdLst>
  <p:sldIdLst>
    <p:sldId id="267" r:id="rId2"/>
    <p:sldId id="258" r:id="rId3"/>
    <p:sldId id="283" r:id="rId4"/>
    <p:sldId id="298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291" r:id="rId18"/>
    <p:sldId id="293" r:id="rId19"/>
    <p:sldId id="294" r:id="rId20"/>
    <p:sldId id="297" r:id="rId21"/>
    <p:sldId id="288" r:id="rId22"/>
    <p:sldId id="276" r:id="rId23"/>
    <p:sldId id="287" r:id="rId24"/>
    <p:sldId id="275" r:id="rId25"/>
    <p:sldId id="277" r:id="rId26"/>
    <p:sldId id="278" r:id="rId27"/>
    <p:sldId id="279" r:id="rId28"/>
    <p:sldId id="281" r:id="rId29"/>
    <p:sldId id="280" r:id="rId30"/>
  </p:sldIdLst>
  <p:sldSz cx="9144000" cy="5143500" type="screen16x9"/>
  <p:notesSz cx="6858000" cy="9144000"/>
  <p:embeddedFontLst>
    <p:embeddedFont>
      <p:font typeface="Agfa Rotis Sans Serif" panose="020B0604020202020204"/>
      <p:regular r:id="rId32"/>
      <p:bold r:id="rId33"/>
      <p: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Wingdings 3" panose="05040102010807070707" pitchFamily="18" charset="2"/>
      <p:regular r:id="rId39"/>
    </p:embeddedFont>
  </p:embeddedFontLst>
  <p:custDataLst>
    <p:tags r:id="rId40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3A6EB0"/>
    <a:srgbClr val="CCCCCC"/>
    <a:srgbClr val="999999"/>
    <a:srgbClr val="00519E"/>
    <a:srgbClr val="3A6DAF"/>
    <a:srgbClr val="FFFFFF"/>
    <a:srgbClr val="B1C91F"/>
    <a:srgbClr val="DC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266" autoAdjust="0"/>
    <p:restoredTop sz="94660" autoAdjust="0"/>
  </p:normalViewPr>
  <p:slideViewPr>
    <p:cSldViewPr>
      <p:cViewPr varScale="1">
        <p:scale>
          <a:sx n="132" d="100"/>
          <a:sy n="132" d="100"/>
        </p:scale>
        <p:origin x="150" y="33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hteck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4099" name="Rechteck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DE"/>
          </a:p>
        </p:txBody>
      </p:sp>
      <p:sp>
        <p:nvSpPr>
          <p:cNvPr id="4100" name="Rechteck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hteck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102" name="Rechteck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4103" name="Rechteck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F5BB0B9-325A-40D4-A4FB-6047E65318BC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50126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 15" descr="luh_logo_rgb_pp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880" y="123477"/>
            <a:ext cx="2043221" cy="589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Bild 14" descr="LOGO_imes_Schrift_rechts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3477"/>
            <a:ext cx="2724621" cy="59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hteck 17"/>
          <p:cNvSpPr/>
          <p:nvPr userDrawn="1"/>
        </p:nvSpPr>
        <p:spPr bwMode="auto">
          <a:xfrm>
            <a:off x="5724128" y="3291830"/>
            <a:ext cx="3419871" cy="1565920"/>
          </a:xfrm>
          <a:prstGeom prst="rect">
            <a:avLst/>
          </a:prstGeom>
          <a:solidFill>
            <a:srgbClr val="FFFFFF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779662"/>
            <a:ext cx="8640959" cy="432048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lnSpc>
                <a:spcPct val="110000"/>
              </a:lnSpc>
              <a:defRPr sz="2800">
                <a:solidFill>
                  <a:srgbClr val="3A6EB0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de-DE" dirty="0"/>
              <a:t>Arbeitstitel (ggf. Schriftgröße anpassen bzw. zweizeilig)</a:t>
            </a:r>
          </a:p>
        </p:txBody>
      </p:sp>
      <p:sp>
        <p:nvSpPr>
          <p:cNvPr id="21" name="Inhaltsplatzhalter 2"/>
          <p:cNvSpPr>
            <a:spLocks noGrp="1"/>
          </p:cNvSpPr>
          <p:nvPr>
            <p:ph idx="10" hasCustomPrompt="1"/>
          </p:nvPr>
        </p:nvSpPr>
        <p:spPr>
          <a:xfrm>
            <a:off x="251520" y="1419622"/>
            <a:ext cx="8640960" cy="36004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>
              <a:buFont typeface="Wingdings" pitchFamily="2" charset="2"/>
              <a:buNone/>
              <a:defRPr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44500" indent="-176213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2pPr>
            <a:lvl3pPr marL="720725" indent="-184150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3pPr>
            <a:lvl4pPr marL="990600" indent="-185738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4pPr>
            <a:lvl5pPr marL="1939100" indent="-215456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de-DE" dirty="0"/>
              <a:t>Vortrag Studien-, Projekt-, Bachelor-, … Diplomarbeit</a:t>
            </a:r>
          </a:p>
        </p:txBody>
      </p:sp>
      <p:sp>
        <p:nvSpPr>
          <p:cNvPr id="22" name="Linie 20"/>
          <p:cNvSpPr>
            <a:spLocks noChangeShapeType="1"/>
          </p:cNvSpPr>
          <p:nvPr userDrawn="1"/>
        </p:nvSpPr>
        <p:spPr bwMode="auto">
          <a:xfrm flipH="1">
            <a:off x="0" y="843558"/>
            <a:ext cx="9144000" cy="0"/>
          </a:xfrm>
          <a:prstGeom prst="line">
            <a:avLst/>
          </a:prstGeom>
          <a:noFill/>
          <a:ln w="12700">
            <a:solidFill>
              <a:srgbClr val="3A6EB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6182" tIns="43091" rIns="86182" bIns="43091"/>
          <a:lstStyle/>
          <a:p>
            <a:endParaRPr lang="de-DE"/>
          </a:p>
        </p:txBody>
      </p:sp>
      <p:sp>
        <p:nvSpPr>
          <p:cNvPr id="23" name="Inhaltsplatzhalter 2"/>
          <p:cNvSpPr>
            <a:spLocks noGrp="1"/>
          </p:cNvSpPr>
          <p:nvPr>
            <p:ph idx="11" hasCustomPrompt="1"/>
          </p:nvPr>
        </p:nvSpPr>
        <p:spPr>
          <a:xfrm>
            <a:off x="251520" y="2787774"/>
            <a:ext cx="3600400" cy="9361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spcBef>
                <a:spcPts val="0"/>
              </a:spcBef>
              <a:buFont typeface="Wingdings" pitchFamily="2" charset="2"/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44500" indent="-176213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2pPr>
            <a:lvl3pPr marL="720725" indent="-184150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3pPr>
            <a:lvl4pPr marL="990600" indent="-185738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4pPr>
            <a:lvl5pPr marL="1939100" indent="-215456"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de-DE" dirty="0"/>
              <a:t>Name, Vorname,</a:t>
            </a:r>
            <a:br>
              <a:rPr lang="de-DE" dirty="0"/>
            </a:br>
            <a:r>
              <a:rPr lang="de-DE" dirty="0"/>
              <a:t>Matrikelnummer,</a:t>
            </a:r>
            <a:br>
              <a:rPr lang="de-DE" dirty="0"/>
            </a:br>
            <a:r>
              <a:rPr lang="de-DE" dirty="0"/>
              <a:t>Datum, …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2" hasCustomPrompt="1"/>
          </p:nvPr>
        </p:nvSpPr>
        <p:spPr>
          <a:xfrm>
            <a:off x="4355976" y="2499742"/>
            <a:ext cx="4537199" cy="2358008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00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defRPr>
            </a:lvl1pPr>
          </a:lstStyle>
          <a:p>
            <a:r>
              <a:rPr lang="de-DE" dirty="0"/>
              <a:t>Titelbild</a:t>
            </a:r>
          </a:p>
        </p:txBody>
      </p:sp>
      <p:sp>
        <p:nvSpPr>
          <p:cNvPr id="12" name="Rechteck 2"/>
          <p:cNvSpPr>
            <a:spLocks noChangeArrowheads="1"/>
          </p:cNvSpPr>
          <p:nvPr userDrawn="1"/>
        </p:nvSpPr>
        <p:spPr bwMode="auto">
          <a:xfrm>
            <a:off x="0" y="4857750"/>
            <a:ext cx="9144000" cy="285750"/>
          </a:xfrm>
          <a:prstGeom prst="rect">
            <a:avLst/>
          </a:prstGeom>
          <a:solidFill>
            <a:srgbClr val="DC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930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3" name="Textplatzhalter 32"/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8642350" cy="3332705"/>
          </a:xfrm>
        </p:spPr>
        <p:txBody>
          <a:bodyPr/>
          <a:lstStyle>
            <a:lvl2pPr>
              <a:defRPr/>
            </a:lvl2pPr>
            <a:lvl3pPr>
              <a:defRPr/>
            </a:lvl3pPr>
            <a:lvl4pPr marL="808038" indent="-180975">
              <a:buFont typeface="Wingdings" pitchFamily="2" charset="2"/>
              <a:buChar char="§"/>
              <a:defRPr sz="1600"/>
            </a:lvl4pPr>
            <a:lvl5pPr marL="269875" indent="-174625">
              <a:defRPr sz="2000"/>
            </a:lvl5pPr>
            <a:lvl6pPr marL="538163" indent="-180975">
              <a:buClr>
                <a:schemeClr val="bg2">
                  <a:lumMod val="50000"/>
                  <a:lumOff val="50000"/>
                </a:schemeClr>
              </a:buClr>
              <a:buSzPct val="80000"/>
              <a:buFont typeface="Wingdings 3" pitchFamily="18" charset="2"/>
              <a:buChar char="Æ"/>
              <a:defRPr lang="de-DE" sz="1800" b="0" kern="0" dirty="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35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268288"/>
            <a:ext cx="7200900" cy="358775"/>
          </a:xfrm>
        </p:spPr>
        <p:txBody>
          <a:bodyPr lIns="0" tIns="0" rIns="0" bIns="36000" anchor="b" anchorCtr="0"/>
          <a:lstStyle>
            <a:lvl1pPr>
              <a:defRPr lang="de-DE" sz="1800" b="1" dirty="0" smtClean="0">
                <a:solidFill>
                  <a:schemeClr val="bg2">
                    <a:lumMod val="50000"/>
                    <a:lumOff val="50000"/>
                  </a:schemeClr>
                </a:solidFill>
                <a:cs typeface="Calibri" pitchFamily="34" charset="0"/>
              </a:defRPr>
            </a:lvl1pPr>
          </a:lstStyle>
          <a:p>
            <a:pPr marL="0" lvl="0" indent="0">
              <a:buClr>
                <a:schemeClr val="bg2"/>
              </a:buClr>
              <a:buNone/>
            </a:pPr>
            <a:r>
              <a:rPr lang="de-DE" kern="0" dirty="0"/>
              <a:t>Titelmasterformat durch Klicken bearbeiten</a:t>
            </a:r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0"/>
          </p:nvPr>
        </p:nvSpPr>
        <p:spPr>
          <a:xfrm>
            <a:off x="251520" y="4857750"/>
            <a:ext cx="5768280" cy="285750"/>
          </a:xfrm>
        </p:spPr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7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268288"/>
            <a:ext cx="7200900" cy="358775"/>
          </a:xfrm>
        </p:spPr>
        <p:txBody>
          <a:bodyPr lIns="0" tIns="0" rIns="0" bIns="36000" anchor="b" anchorCtr="0"/>
          <a:lstStyle>
            <a:lvl1pPr>
              <a:defRPr lang="de-DE" sz="1800" b="1" dirty="0" smtClean="0">
                <a:solidFill>
                  <a:schemeClr val="bg2">
                    <a:lumMod val="50000"/>
                    <a:lumOff val="50000"/>
                  </a:schemeClr>
                </a:solidFill>
                <a:cs typeface="Calibri" pitchFamily="34" charset="0"/>
              </a:defRPr>
            </a:lvl1pPr>
          </a:lstStyle>
          <a:p>
            <a:pPr marL="0" lvl="0" indent="0">
              <a:buClr>
                <a:schemeClr val="bg2"/>
              </a:buClr>
              <a:buNone/>
            </a:pPr>
            <a:r>
              <a:rPr lang="de-DE" kern="0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>
          <a:xfrm>
            <a:off x="250825" y="1131888"/>
            <a:ext cx="4321175" cy="3332705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6"/>
          </p:nvPr>
        </p:nvSpPr>
        <p:spPr>
          <a:xfrm>
            <a:off x="5292725" y="1131888"/>
            <a:ext cx="3600450" cy="36004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70671"/>
            <a:ext cx="1576389" cy="381001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Stoppuhr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81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>
            <a:spLocks noChangeArrowheads="1"/>
          </p:cNvSpPr>
          <p:nvPr/>
        </p:nvSpPr>
        <p:spPr bwMode="auto">
          <a:xfrm>
            <a:off x="0" y="4857750"/>
            <a:ext cx="9144000" cy="285750"/>
          </a:xfrm>
          <a:prstGeom prst="rect">
            <a:avLst/>
          </a:prstGeom>
          <a:solidFill>
            <a:srgbClr val="DC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7740650" y="4857750"/>
            <a:ext cx="1403350" cy="571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none" anchor="ctr"/>
          <a:lstStyle/>
          <a:p>
            <a:endParaRPr lang="de-DE"/>
          </a:p>
        </p:txBody>
      </p:sp>
      <p:pic>
        <p:nvPicPr>
          <p:cNvPr id="6" name="Bild 19" descr="LOGO_im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167" y="123526"/>
            <a:ext cx="430329" cy="4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Linie 20"/>
          <p:cNvSpPr>
            <a:spLocks noChangeShapeType="1"/>
          </p:cNvSpPr>
          <p:nvPr/>
        </p:nvSpPr>
        <p:spPr bwMode="auto">
          <a:xfrm flipH="1">
            <a:off x="0" y="627534"/>
            <a:ext cx="9144000" cy="0"/>
          </a:xfrm>
          <a:prstGeom prst="line">
            <a:avLst/>
          </a:prstGeom>
          <a:noFill/>
          <a:ln w="12700">
            <a:solidFill>
              <a:srgbClr val="3A6EB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6182" tIns="43091" rIns="86182" bIns="43091"/>
          <a:lstStyle/>
          <a:p>
            <a:endParaRPr lang="de-DE"/>
          </a:p>
        </p:txBody>
      </p:sp>
      <p:sp>
        <p:nvSpPr>
          <p:cNvPr id="21" name="Titelplatzhalter 20"/>
          <p:cNvSpPr>
            <a:spLocks noGrp="1"/>
          </p:cNvSpPr>
          <p:nvPr>
            <p:ph type="title"/>
          </p:nvPr>
        </p:nvSpPr>
        <p:spPr>
          <a:xfrm>
            <a:off x="251520" y="627533"/>
            <a:ext cx="7200800" cy="360041"/>
          </a:xfrm>
          <a:prstGeom prst="rect">
            <a:avLst/>
          </a:prstGeom>
        </p:spPr>
        <p:txBody>
          <a:bodyPr lIns="0" tIns="36000" rIns="0" bIns="0" anchor="t" anchorCtr="0"/>
          <a:lstStyle/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27" name="Textplatzhalter 26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7740650" y="4857750"/>
            <a:ext cx="1403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Seite </a:t>
            </a:r>
            <a:fld id="{8B9AAF14-B646-469B-9FA0-A5D5554E3CD3}" type="slidenum">
              <a:rPr lang="de-DE" sz="120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pPr algn="r"/>
              <a:t>‹Nr.›</a:t>
            </a:fld>
            <a:endParaRPr lang="de-DE" sz="12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51520" y="4857750"/>
            <a:ext cx="5768280" cy="285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kumimoji="0" lang="de-DE" sz="1200" b="0" i="1" u="none" strike="noStrike" kern="1200" cap="none" spc="0" normalizeH="0" baseline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Calibri" pitchFamily="34" charset="0"/>
              </a:defRPr>
            </a:lvl1pPr>
          </a:lstStyle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707" y="123526"/>
            <a:ext cx="432000" cy="432000"/>
          </a:xfrm>
          <a:prstGeom prst="rect">
            <a:avLst/>
          </a:prstGeom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54" r:id="rId1"/>
    <p:sldLayoutId id="2147483652" r:id="rId2"/>
    <p:sldLayoutId id="2147483655" r:id="rId3"/>
  </p:sldLayoutIdLst>
  <p:hf sldNum="0" hd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de-DE" sz="2200" b="1" kern="0" smtClean="0">
          <a:solidFill>
            <a:srgbClr val="3A6EB0"/>
          </a:solidFill>
          <a:latin typeface="Calibri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800" b="1">
          <a:solidFill>
            <a:srgbClr val="00519E"/>
          </a:solidFill>
          <a:latin typeface="Agfa Rotis Sans Serif" pitchFamily="2" charset="0"/>
          <a:ea typeface="ＭＳ Ｐゴシック" pitchFamily="1" charset="-128"/>
        </a:defRPr>
      </a:lvl9pPr>
    </p:titleStyle>
    <p:bodyStyle>
      <a:lvl1pPr marL="0" marR="0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None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  <a:cs typeface="+mn-cs"/>
        </a:defRPr>
      </a:lvl1pPr>
      <a:lvl2pPr marL="269875" marR="0" indent="-182563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2pPr>
      <a:lvl3pPr marL="538163" marR="0" indent="-182563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18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3pPr>
      <a:lvl4pPr marL="808038" marR="0" indent="-180975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" pitchFamily="2" charset="2"/>
        <a:buChar char="§"/>
        <a:tabLst/>
        <a:defRPr lang="de-DE" sz="16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4pPr>
      <a:lvl5pPr marL="269875" marR="0" indent="-174625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1">
            <a:lumMod val="50000"/>
          </a:schemeClr>
        </a:buClr>
        <a:buSzPct val="80000"/>
        <a:buFont typeface="Wingdings 3" pitchFamily="18" charset="2"/>
        <a:buChar char="Æ"/>
        <a:tabLst/>
        <a:defRPr lang="de-DE" sz="20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5pPr>
      <a:lvl6pPr marL="538163" indent="-180975" algn="l" rtl="0" eaLnBrk="1" fontAlgn="base" hangingPunct="1">
        <a:spcBef>
          <a:spcPct val="20000"/>
        </a:spcBef>
        <a:spcAft>
          <a:spcPct val="0"/>
        </a:spcAft>
        <a:buClr>
          <a:schemeClr val="bg2">
            <a:lumMod val="50000"/>
            <a:lumOff val="50000"/>
          </a:schemeClr>
        </a:buClr>
        <a:buSzPct val="80000"/>
        <a:buFont typeface="Wingdings 3" pitchFamily="18" charset="2"/>
        <a:buChar char="Æ"/>
        <a:defRPr lang="de-DE" sz="1800" b="0" kern="0" dirty="0" smtClean="0">
          <a:solidFill>
            <a:schemeClr val="bg2">
              <a:lumMod val="75000"/>
              <a:lumOff val="25000"/>
            </a:schemeClr>
          </a:solidFill>
          <a:latin typeface="Calibri" pitchFamily="34" charset="0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nathanleroux.org/software/iguanatex/" TargetMode="Externa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ysik.tu-darmstadt.de/media/fachbereich_physik/phys_studium/phys_studium_bachelor/phys_studium_bsc_praktika/phys_studium_bsc_praktika_gp/phys_studium_bsc_praktika_gp_regeln/Gr_Einh_Gl.pdf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sz="1400" dirty="0"/>
              <a:t>Im Rahmen der Studentenrunde „Robotik“ bekommt jeder Student die Möglichkeit, den Zwischenstand seiner Arbeit und/oder aktuellen Arbeitspunkt vorzustellen. Die Runde findet zweiwöchentlich statt, der Termin steht im </a:t>
            </a:r>
            <a:r>
              <a:rPr lang="de-DE" sz="1400" dirty="0" err="1"/>
              <a:t>Stud.IP</a:t>
            </a:r>
            <a:r>
              <a:rPr lang="de-DE" sz="1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b="1" dirty="0"/>
          </a:p>
          <a:p>
            <a:r>
              <a:rPr lang="de-DE" sz="1400" b="1" dirty="0"/>
              <a:t>Zeitrahmen: 3 Minuten Vorstellung, 2 Minuten Diskussion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b="1" dirty="0"/>
          </a:p>
          <a:p>
            <a:pPr lvl="0"/>
            <a:r>
              <a:rPr lang="de-DE" sz="1400" b="1" dirty="0"/>
              <a:t>Aus Zeitgründen möglichst wenig Folien beschränken: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Titelblatt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Motivation und/oder ein kurzer Projektüberblick (nur als kurze Einführung gedacht; max. 20 sec)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Projektstand und zeitliche Planung 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Womit beschäftigt ihr euch gerade </a:t>
            </a:r>
            <a:br>
              <a:rPr lang="de-DE" sz="1200" dirty="0"/>
            </a:br>
            <a:r>
              <a:rPr lang="de-DE" sz="1200" dirty="0"/>
              <a:t>und/oder welche Probleme habt ihr gerade</a:t>
            </a:r>
          </a:p>
          <a:p>
            <a:pPr marL="544512" lvl="1" indent="-457200">
              <a:buFont typeface="+mj-lt"/>
              <a:buAutoNum type="arabicPeriod"/>
            </a:pPr>
            <a:r>
              <a:rPr lang="de-DE" sz="1200" dirty="0"/>
              <a:t>Ende (könnt ihr gerne übernehmen oder ein eigenes Bild einfügen) </a:t>
            </a:r>
          </a:p>
          <a:p>
            <a:pPr lvl="1" indent="0">
              <a:buNone/>
            </a:pPr>
            <a:endParaRPr lang="de-DE" sz="1400" dirty="0"/>
          </a:p>
          <a:p>
            <a:r>
              <a:rPr lang="de-DE" sz="1400" dirty="0"/>
              <a:t>Die Präsentation bitte </a:t>
            </a:r>
            <a:r>
              <a:rPr lang="de-DE" sz="1400" b="1" dirty="0"/>
              <a:t>spätestens eine halbe Stunde vor der Runde </a:t>
            </a:r>
            <a:r>
              <a:rPr lang="de-DE" sz="1400" dirty="0"/>
              <a:t>in den </a:t>
            </a:r>
            <a:r>
              <a:rPr lang="de-DE" sz="1400" b="1" dirty="0"/>
              <a:t>richtigen </a:t>
            </a:r>
            <a:r>
              <a:rPr lang="de-DE" sz="1400" dirty="0" err="1"/>
              <a:t>Stud.IP</a:t>
            </a:r>
            <a:r>
              <a:rPr lang="de-DE" sz="1400" dirty="0"/>
              <a:t> Ordner hochladen</a:t>
            </a:r>
            <a:endParaRPr lang="de-DE" sz="1400" b="1" dirty="0"/>
          </a:p>
          <a:p>
            <a:endParaRPr lang="de-DE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40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4" y="268288"/>
            <a:ext cx="7633543" cy="358775"/>
          </a:xfrm>
        </p:spPr>
        <p:txBody>
          <a:bodyPr/>
          <a:lstStyle/>
          <a:p>
            <a:r>
              <a:rPr lang="de-DE" dirty="0"/>
              <a:t>Ablauf und Gliederung</a:t>
            </a:r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0" y="4470671"/>
            <a:ext cx="1576389" cy="38100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205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1EFD11-ECDA-4864-A090-F600619CC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Messdatenermittlung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F665E8-61D8-4E1C-90ED-A75D9CA6BA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Ergebnis: 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Für jede Zelle sind die Zeitstempel mit den korrespondierenden Zellzuständen {0, 1} ermittelt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Daten werden in einer externen Datenbank gespeichert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 Datenbankeintrag mit Aufbau: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Zellenname 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Zeitstempel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Zellenzustand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45033AA-7B1B-45FE-BF76-DE162B8E5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A66F8F-B7F9-440B-BEA4-790829E940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23B6408-24C7-4B90-8DC8-C6E8E7BA3F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4333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270E62-D217-4948-8B07-AECA30DFC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Server-Client-Struktur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47DF98F-F41E-46B3-9F92-48FC2CCE7E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427660-C662-441E-91DA-AFFC87D40B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A8EF39E-7095-4F91-9473-057F22482B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AA35B14-74EE-48E7-A307-9EE78C1C55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984920"/>
            <a:ext cx="5276538" cy="296805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4347E6E-5153-4F4F-A37C-519608525FF2}"/>
              </a:ext>
            </a:extLst>
          </p:cNvPr>
          <p:cNvSpPr txBox="1"/>
          <p:nvPr/>
        </p:nvSpPr>
        <p:spPr>
          <a:xfrm>
            <a:off x="107504" y="3989303"/>
            <a:ext cx="43252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5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Informationsfluss binäres Modell </a:t>
            </a:r>
          </a:p>
        </p:txBody>
      </p:sp>
    </p:spTree>
    <p:extLst>
      <p:ext uri="{BB962C8B-B14F-4D97-AF65-F5344CB8AC3E}">
        <p14:creationId xmlns:p14="http://schemas.microsoft.com/office/powerpoint/2010/main" val="1802515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CA2C54-0B76-4D6F-8DCE-E54EBF55F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Messdatenverarbeitung Server-seitig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53BCE2-CB6C-4A1C-B497-29E7E25122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4321175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Funktion </a:t>
            </a:r>
            <a:r>
              <a:rPr lang="de-DE" i="1" dirty="0"/>
              <a:t>s(t) </a:t>
            </a:r>
            <a:r>
              <a:rPr lang="de-DE" dirty="0"/>
              <a:t>soll durch eine Wahrscheinlichkeitsfunkton </a:t>
            </a:r>
            <a:r>
              <a:rPr lang="de-DE" i="1" dirty="0"/>
              <a:t>p(t) </a:t>
            </a:r>
            <a:r>
              <a:rPr lang="de-DE" dirty="0"/>
              <a:t>approximiert werden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Frequenzspektrum muss ermittelt werden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Inkrementelle Fouriertransformation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9DD1320-551F-48D4-8FE7-D1D5FFBA13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0108054-9E98-4717-AB3D-8055149AB67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9FBF370-3014-4F42-9A73-B85278DB00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956D484D-6574-47A4-9C3A-4B32789E6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825" y="1020220"/>
            <a:ext cx="4069655" cy="198604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23052118-E0B1-452E-A3B5-3FB2CCBE223C}"/>
              </a:ext>
            </a:extLst>
          </p:cNvPr>
          <p:cNvSpPr txBox="1"/>
          <p:nvPr/>
        </p:nvSpPr>
        <p:spPr>
          <a:xfrm>
            <a:off x="4843661" y="3006267"/>
            <a:ext cx="42996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Gleichung 1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Ablauf inkrementelle Fouriertransformation </a:t>
            </a:r>
          </a:p>
        </p:txBody>
      </p:sp>
    </p:spTree>
    <p:extLst>
      <p:ext uri="{BB962C8B-B14F-4D97-AF65-F5344CB8AC3E}">
        <p14:creationId xmlns:p14="http://schemas.microsoft.com/office/powerpoint/2010/main" val="1421367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12E41-EF2E-43B7-8BDD-F7D284D22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Messdatenverarbeitung Server-seitig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7C4B5A-CDD7-4BC0-8113-2E0190B9AF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4321175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Einfluss eines periodischen Prozesses auf den Zellzustand </a:t>
            </a:r>
            <a:r>
              <a:rPr lang="de-DE" i="1" dirty="0"/>
              <a:t>s(t)</a:t>
            </a:r>
            <a:r>
              <a:rPr lang="de-DE" dirty="0"/>
              <a:t> wird bestimmt durch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Periodendauer </a:t>
            </a:r>
            <a:r>
              <a:rPr lang="de-DE" i="1" dirty="0"/>
              <a:t>T</a:t>
            </a:r>
            <a:r>
              <a:rPr lang="de-DE" dirty="0"/>
              <a:t> von einer Woche wird festgelegt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Mittelung von Werten innerhalb korrespondierender Zeitintervalle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7E3760-20F3-46E0-8761-4AED8564EA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	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B82495-B456-429D-8C65-073796587E0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8F62C95-75AC-4DD6-9D4E-C6EFA7F9CE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4A91275-B661-4DCB-8B90-808936D16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624" y="1796776"/>
            <a:ext cx="1409822" cy="304826"/>
          </a:xfrm>
          <a:prstGeom prst="rect">
            <a:avLst/>
          </a:prstGeom>
        </p:spPr>
      </p:pic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46718354-3409-4F30-848A-6496D850C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186" y="888915"/>
            <a:ext cx="1387032" cy="187281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A7ADCE5-9529-4FC1-80F8-8F1BD35C7644}"/>
              </a:ext>
            </a:extLst>
          </p:cNvPr>
          <p:cNvSpPr txBox="1"/>
          <p:nvPr/>
        </p:nvSpPr>
        <p:spPr>
          <a:xfrm>
            <a:off x="5868144" y="2644884"/>
            <a:ext cx="32758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Gleichung 2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Mittelung der </a:t>
            </a:r>
            <a:r>
              <a:rPr lang="de-DE" sz="16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Fourierkoeffizienten</a:t>
            </a:r>
            <a:endParaRPr lang="de-DE" sz="16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139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FD92B6-A1B0-4803-87D6-CCA2EC057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Messdatenverarbeitung Server-seitig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D497C0-927F-4076-BC45-710AFF4EFF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4321175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Anzahl periodischer Prozesse bestimmt die Ordnung des </a:t>
            </a:r>
            <a:r>
              <a:rPr lang="de-DE" dirty="0" err="1"/>
              <a:t>FreMEn</a:t>
            </a:r>
            <a:r>
              <a:rPr lang="de-DE" dirty="0"/>
              <a:t>-Modells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Zukünftige Wahrscheinlichkeitswerte </a:t>
            </a:r>
            <a:r>
              <a:rPr lang="de-DE" i="1" dirty="0"/>
              <a:t>p(t) </a:t>
            </a:r>
            <a:r>
              <a:rPr lang="de-DE" dirty="0"/>
              <a:t>der Zelle können berechnet werden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Prädiktionen </a:t>
            </a:r>
            <a:r>
              <a:rPr lang="de-DE" i="1" dirty="0" err="1"/>
              <a:t>s‘</a:t>
            </a:r>
            <a:r>
              <a:rPr lang="de-DE" i="1" dirty="0"/>
              <a:t>(t) </a:t>
            </a:r>
            <a:r>
              <a:rPr lang="de-DE" dirty="0"/>
              <a:t>mittels Schwellwert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3885D1-7538-43C9-AC79-1B2187D89D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02E660-8917-4E7D-8FC4-689B70C5B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B345833-FDE7-43DC-8912-59FB8CD834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 descr="Ein Bild, das Text, Uhr enthält.&#10;&#10;Automatisch generierte Beschreibung">
            <a:extLst>
              <a:ext uri="{FF2B5EF4-FFF2-40B4-BE49-F238E27FC236}">
                <a16:creationId xmlns:a16="http://schemas.microsoft.com/office/drawing/2014/main" id="{1DDB79FA-69BB-4D88-B01B-82EBD6E62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1707654"/>
            <a:ext cx="3810330" cy="70872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231032B-ACEB-4F04-A3A4-EB2DA50FD6F2}"/>
              </a:ext>
            </a:extLst>
          </p:cNvPr>
          <p:cNvSpPr txBox="1"/>
          <p:nvPr/>
        </p:nvSpPr>
        <p:spPr>
          <a:xfrm>
            <a:off x="5220072" y="2434738"/>
            <a:ext cx="38103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Gleichung 3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Wahrscheinlichkeitsfunktion eines Zellzustandes</a:t>
            </a:r>
          </a:p>
        </p:txBody>
      </p:sp>
    </p:spTree>
    <p:extLst>
      <p:ext uri="{BB962C8B-B14F-4D97-AF65-F5344CB8AC3E}">
        <p14:creationId xmlns:p14="http://schemas.microsoft.com/office/powerpoint/2010/main" val="3705120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1A0E7E-1057-4D21-A513-72D9F2434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Messdatenermittlung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2D626E-E9F2-41C8-AE83-B8E6B78830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Gleicht größtenteils Vorgehen des binären Modells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Binär: befindet sich eine Person in der Zelle?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i="1" dirty="0"/>
              <a:t>s(t)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Quantitativ: wie häufig befinden sich Personen in der Zelle?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el-GR" i="1" dirty="0">
                <a:sym typeface="Wingdings" panose="05000000000000000000" pitchFamily="2" charset="2"/>
              </a:rPr>
              <a:t>λ</a:t>
            </a:r>
            <a:r>
              <a:rPr lang="de-DE" i="1" dirty="0">
                <a:sym typeface="Wingdings" panose="05000000000000000000" pitchFamily="2" charset="2"/>
              </a:rPr>
              <a:t>(t)</a:t>
            </a:r>
            <a:endParaRPr lang="de-DE" i="1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258C8B1-9B59-4F26-AFF1-046C88FFA9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II – quantitative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A74802-59DC-42A9-8A1E-59297614FA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58BDB6C-249B-4533-88AE-2A97AEDAC0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717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A8962D-65EA-47D2-81E1-D4667FCD5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Messdatenermittlung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2075A6-97CF-4824-84FE-7D982C697C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6B89741-0A13-463A-99E1-15F510A328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II – quantitative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E73800A-CF01-461F-8745-EE6A8BA76D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25DAB2F-260D-4A8C-82ED-F6B9A9651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622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96F0B8-894C-4A22-856D-D48DE344E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E3393E-3F28-4A9E-A42D-FE0A0725AF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C80131-E4C0-403D-9197-4CC33FC87F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F85E832-4457-41F1-A1DE-0A1E3504F5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AE000DC-F937-422A-86D5-E27B44CC2C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903012"/>
            <a:ext cx="5703763" cy="357986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6A102F1-F640-4B73-9813-A0A98D239D0A}"/>
              </a:ext>
            </a:extLst>
          </p:cNvPr>
          <p:cNvSpPr txBox="1"/>
          <p:nvPr/>
        </p:nvSpPr>
        <p:spPr>
          <a:xfrm>
            <a:off x="5724128" y="987574"/>
            <a:ext cx="316835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Über eine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Map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wird ein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Grid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gelegt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Occupancy-Grid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zählt Personenaufkommen innerhalb </a:t>
            </a:r>
            <a:r>
              <a:rPr lang="de-DE" sz="140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von Zeitintervallen</a:t>
            </a:r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„Intensität“ einer Zelle wird farblich hervorgehoben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374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066113-3BA4-4CD1-9821-FA22B900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C6FB76-E149-43A9-AA22-500B6C3FBE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Binäres und nicht-binäres Modell fertiggestellt</a:t>
            </a:r>
          </a:p>
          <a:p>
            <a:pPr marL="612775" lvl="1" indent="-342900"/>
            <a:r>
              <a:rPr lang="de-DE" dirty="0"/>
              <a:t>Modellerstellung erfolgt mittels </a:t>
            </a:r>
            <a:r>
              <a:rPr lang="de-DE" dirty="0" err="1"/>
              <a:t>FreMEn</a:t>
            </a:r>
            <a:r>
              <a:rPr lang="de-DE" dirty="0"/>
              <a:t>-Methodik</a:t>
            </a:r>
          </a:p>
          <a:p>
            <a:pPr marL="612775" lvl="1" indent="-342900"/>
            <a:r>
              <a:rPr lang="de-DE" dirty="0"/>
              <a:t>Aufteilung in Trainings- und Testdatensatz abhängig von Datensatz</a:t>
            </a:r>
          </a:p>
          <a:p>
            <a:pPr marL="612775" lvl="1" indent="-342900"/>
            <a:r>
              <a:rPr lang="de-DE" dirty="0"/>
              <a:t>optimale Periodendauer entspricht Wochentakt</a:t>
            </a:r>
          </a:p>
          <a:p>
            <a:pPr marL="612775" lvl="1" indent="-342900"/>
            <a:r>
              <a:rPr lang="de-DE" dirty="0"/>
              <a:t>Modell-Aktualisierung erfolgt im Wochentakt</a:t>
            </a:r>
          </a:p>
          <a:p>
            <a:pPr marL="881063" lvl="2" indent="-342900"/>
            <a:r>
              <a:rPr lang="de-DE" dirty="0"/>
              <a:t>Lange Berechnungszeit</a:t>
            </a:r>
          </a:p>
          <a:p>
            <a:pPr marL="881063" lvl="2" indent="-342900"/>
            <a:r>
              <a:rPr lang="de-DE" dirty="0"/>
              <a:t>Client-seitige Speicherung der </a:t>
            </a:r>
            <a:r>
              <a:rPr lang="de-DE" dirty="0" err="1"/>
              <a:t>FreMEn</a:t>
            </a:r>
            <a:r>
              <a:rPr lang="de-DE" dirty="0"/>
              <a:t>-Parameter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C37680-4E91-46FC-BDC3-55ADB8524A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8F1226-259B-4A93-9706-EB18F82FE9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79608A27-80DB-4497-9A3B-59837F7938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54491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F5740B-551C-4BDF-BCEF-DA88D09BC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52D70BE-B1F3-4F4F-9D82-90CDEA9C28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ED56AE-E344-41BA-98AA-C1C264D5C8E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35CE20A-65CB-431D-A28C-102E79A0DD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C794239-9E8B-4F1F-9B45-AFBFBC47E200}"/>
              </a:ext>
            </a:extLst>
          </p:cNvPr>
          <p:cNvSpPr txBox="1"/>
          <p:nvPr/>
        </p:nvSpPr>
        <p:spPr>
          <a:xfrm>
            <a:off x="5803777" y="987574"/>
            <a:ext cx="330472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Wochentrend wird abgebildet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Erhöhung des Zeitintervalls wirkt ähnlich wie Tiefpassfilter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Variation der Intervalldauer je nach Beobachtbarkeit der Umgebung durch mobilen Roboter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Fehler statisches Modell : 10.67 %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Fehler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FreMEn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-Modell : 12.27 %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859D1F-3A1A-4782-86FA-6069A3681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915406"/>
            <a:ext cx="5166808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937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251521" y="1635646"/>
            <a:ext cx="5328592" cy="432048"/>
          </a:xfrm>
        </p:spPr>
        <p:txBody>
          <a:bodyPr>
            <a:noAutofit/>
          </a:bodyPr>
          <a:lstStyle/>
          <a:p>
            <a:r>
              <a:rPr lang="de-DE" sz="2000" dirty="0"/>
              <a:t>Frequenzbasierte Modellierung zur Prädiktion von Personen-Auftrittswahrscheinlichkeiten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0"/>
          </p:nvPr>
        </p:nvSpPr>
        <p:spPr>
          <a:xfrm>
            <a:off x="251520" y="1131590"/>
            <a:ext cx="8640960" cy="360040"/>
          </a:xfrm>
        </p:spPr>
        <p:txBody>
          <a:bodyPr/>
          <a:lstStyle/>
          <a:p>
            <a:r>
              <a:rPr lang="de-DE" dirty="0"/>
              <a:t>Abschlussvortrag Studienarbeit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1"/>
          </p:nvPr>
        </p:nvSpPr>
        <p:spPr>
          <a:xfrm>
            <a:off x="251520" y="2787774"/>
            <a:ext cx="3600400" cy="1080120"/>
          </a:xfrm>
        </p:spPr>
        <p:txBody>
          <a:bodyPr/>
          <a:lstStyle/>
          <a:p>
            <a:r>
              <a:rPr lang="de-DE" dirty="0"/>
              <a:t>Adrian Kleimeier</a:t>
            </a:r>
          </a:p>
          <a:p>
            <a:r>
              <a:rPr lang="de-DE" dirty="0"/>
              <a:t>Studienarbeit</a:t>
            </a:r>
          </a:p>
          <a:p>
            <a:r>
              <a:rPr lang="de-DE" dirty="0"/>
              <a:t>Abgabe: 14.01.2021</a:t>
            </a:r>
          </a:p>
        </p:txBody>
      </p:sp>
      <p:sp>
        <p:nvSpPr>
          <p:cNvPr id="7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705C4E52-1B69-40B6-9B26-0AED1FE132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5344077"/>
              </p:ext>
            </p:extLst>
          </p:nvPr>
        </p:nvGraphicFramePr>
        <p:xfrm>
          <a:off x="5796135" y="1707654"/>
          <a:ext cx="3096344" cy="2639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4076523" imgH="3474341" progId="AcroExch.Document.DC">
                  <p:embed/>
                </p:oleObj>
              </mc:Choice>
              <mc:Fallback>
                <p:oleObj name="Acrobat Document" r:id="rId2" imgW="4076523" imgH="3474341" progId="AcroExch.Document.DC">
                  <p:embed/>
                  <p:pic>
                    <p:nvPicPr>
                      <p:cNvPr id="21" name="Objekt 20">
                        <a:extLst>
                          <a:ext uri="{FF2B5EF4-FFF2-40B4-BE49-F238E27FC236}">
                            <a16:creationId xmlns:a16="http://schemas.microsoft.com/office/drawing/2014/main" id="{A722656B-ACD3-4652-BE79-DD23479A81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796135" y="1707654"/>
                        <a:ext cx="3096344" cy="2639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0529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E7FA80-FB09-41CA-B6E0-148D30A42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A6EF7EE-D11A-4187-80BF-C9AD65A71C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5449C76-61E2-4AB6-B1AA-51AFC0F8CF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9A205B3-1AE2-46EF-B78D-0DE6A43530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E229259-39E1-411D-8F50-D45584AC708A}"/>
              </a:ext>
            </a:extLst>
          </p:cNvPr>
          <p:cNvSpPr txBox="1"/>
          <p:nvPr/>
        </p:nvSpPr>
        <p:spPr>
          <a:xfrm>
            <a:off x="5803777" y="987574"/>
            <a:ext cx="33047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Wochentrend wird erneut abgebildet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Verbesserung </a:t>
            </a:r>
            <a:r>
              <a:rPr lang="de-DE" sz="14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FreMEn</a:t>
            </a: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-Modell gegenüber statischem Modell: - 0.93 %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Nur zwei Wochen Trainingsdaten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Große Varianz der Wochendaten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435AED6-3725-4200-9E07-612E0ED58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976371"/>
            <a:ext cx="5425910" cy="350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61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BC1C5-33E7-4EE5-BD47-97E4FE4B8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1E9EC50-E16D-4025-BB2C-EB924E6E72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8A2127-E460-4768-B152-422E46439C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079422D-07BF-4B14-9222-A05716BED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1096E3A-CEC3-4D38-8466-9BBF5B88AC9E}"/>
              </a:ext>
            </a:extLst>
          </p:cNvPr>
          <p:cNvSpPr txBox="1"/>
          <p:nvPr/>
        </p:nvSpPr>
        <p:spPr>
          <a:xfrm>
            <a:off x="250825" y="1131590"/>
            <a:ext cx="8569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Fertigstellen der schriftlichen Ausarbeitung</a:t>
            </a:r>
          </a:p>
          <a:p>
            <a:endParaRPr lang="de-DE" sz="1400" dirty="0">
              <a:solidFill>
                <a:schemeClr val="bg2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3834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Arbeitspakete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0" y="4470671"/>
            <a:ext cx="1576389" cy="3810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5" y="268288"/>
            <a:ext cx="7200900" cy="358775"/>
          </a:xfrm>
        </p:spPr>
        <p:txBody>
          <a:bodyPr/>
          <a:lstStyle/>
          <a:p>
            <a:r>
              <a:rPr lang="de-DE" dirty="0"/>
              <a:t>Titel der Arbeit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E1C8BC93-700D-45EE-8730-65CDE453F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7617290"/>
              </p:ext>
            </p:extLst>
          </p:nvPr>
        </p:nvGraphicFramePr>
        <p:xfrm>
          <a:off x="539552" y="1128665"/>
          <a:ext cx="8424948" cy="24799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316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443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21304">
                <a:tc>
                  <a:txBody>
                    <a:bodyPr/>
                    <a:lstStyle/>
                    <a:p>
                      <a:pPr algn="ctr"/>
                      <a:r>
                        <a:rPr lang="de-DE" sz="2000" b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Arbeitspakete</a:t>
                      </a:r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Ju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Aug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Sep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Okt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Nov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Dez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0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Literaturrecherche Prädiktionsmodelle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tx2">
                            <a:lumMod val="9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tx2">
                            <a:lumMod val="95000"/>
                          </a:schemeClr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Einarbeitung in die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</a:t>
                      </a:r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 Methodik mittels Aruba-Dataset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Anbindung Testdatensatz an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Fremenserver</a:t>
                      </a:r>
                      <a:endParaRPr lang="de-DE" sz="12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Erweiterung um Poisson-Verteilung</a:t>
                      </a:r>
                    </a:p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Bewertung verschiedener </a:t>
                      </a:r>
                      <a:r>
                        <a:rPr lang="de-DE" sz="1200" dirty="0" err="1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Map</a:t>
                      </a:r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-Einteilungen</a:t>
                      </a: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2732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Schreiben:</a:t>
                      </a:r>
                      <a:r>
                        <a:rPr lang="de-DE" sz="1200" baseline="0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Abgabe am 14.01.2021</a:t>
                      </a:r>
                      <a:endParaRPr lang="de-DE" sz="12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0" dirty="0">
                        <a:solidFill>
                          <a:schemeClr val="bg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8700C22-4B14-4B6B-8302-D4B328C90396}"/>
              </a:ext>
            </a:extLst>
          </p:cNvPr>
          <p:cNvCxnSpPr/>
          <p:nvPr/>
        </p:nvCxnSpPr>
        <p:spPr bwMode="auto">
          <a:xfrm>
            <a:off x="0" y="3363838"/>
            <a:ext cx="467544" cy="0"/>
          </a:xfrm>
          <a:prstGeom prst="straightConnector1">
            <a:avLst/>
          </a:prstGeom>
          <a:ln w="28575">
            <a:solidFill>
              <a:srgbClr val="404040"/>
            </a:solidFill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7411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10E6C6-7B39-405D-87DC-07650F89F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6A9841-3D1E-4124-9B02-7B721D22E2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Literatur/Abbildungsverzeichnis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7A5BD1-0A57-4717-A644-B837C88743C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1D88F81-8EB1-4DEA-82BA-2C1368BA21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13" name="Tabelle 13">
            <a:extLst>
              <a:ext uri="{FF2B5EF4-FFF2-40B4-BE49-F238E27FC236}">
                <a16:creationId xmlns:a16="http://schemas.microsoft.com/office/drawing/2014/main" id="{82982EB4-6DC9-4EE4-A613-2CEC5318C5FE}"/>
              </a:ext>
            </a:extLst>
          </p:cNvPr>
          <p:cNvGraphicFramePr>
            <a:graphicFrameLocks noGrp="1"/>
          </p:cNvGraphicFramePr>
          <p:nvPr/>
        </p:nvGraphicFramePr>
        <p:xfrm>
          <a:off x="250824" y="1131590"/>
          <a:ext cx="835362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76811">
                  <a:extLst>
                    <a:ext uri="{9D8B030D-6E8A-4147-A177-3AD203B41FA5}">
                      <a16:colId xmlns:a16="http://schemas.microsoft.com/office/drawing/2014/main" val="1348150861"/>
                    </a:ext>
                  </a:extLst>
                </a:gridCol>
                <a:gridCol w="4176811">
                  <a:extLst>
                    <a:ext uri="{9D8B030D-6E8A-4147-A177-3AD203B41FA5}">
                      <a16:colId xmlns:a16="http://schemas.microsoft.com/office/drawing/2014/main" val="18480601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WEN18</a:t>
                      </a: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Entwurf eines Softwaresystems zur dynamischen Umgebungsmodellierung in industriellen indoor-Umgebungen, als Basistechnologie für Location-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Based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Services, Arne Wendt, Masterarbeit, TUHH, IFPT, 2018</a:t>
                      </a: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6807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KRA17</a:t>
                      </a: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FreMEn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: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Frequency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Map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Enhancement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for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Long-Term Mobile Robot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Autonomy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in </a:t>
                      </a:r>
                      <a:r>
                        <a:rPr lang="de-DE" sz="12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Changing</a:t>
                      </a:r>
                      <a:r>
                        <a:rPr lang="de-DE" sz="12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Environments, 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Tomás </a:t>
                      </a:r>
                      <a:r>
                        <a:rPr lang="de-DE" sz="1200" b="0" i="0" u="none" strike="noStrike" kern="1200" baseline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Krajnik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Jaime P. </a:t>
                      </a:r>
                      <a:r>
                        <a:rPr lang="de-DE" sz="1200" b="0" i="0" u="none" strike="noStrike" kern="1200" baseline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Fentanes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Jo</a:t>
                      </a:r>
                      <a:r>
                        <a:rPr lang="de-DE" sz="1200" b="0" i="0" kern="12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ã</a:t>
                      </a:r>
                      <a:r>
                        <a:rPr lang="de-DE" sz="1200" b="0" i="0" u="none" strike="noStrike" kern="1200" baseline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o M. Santos, Tom </a:t>
                      </a:r>
                      <a:r>
                        <a:rPr lang="de-DE" sz="1200" b="0" i="0" u="none" strike="noStrike" kern="1200" baseline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Duckett</a:t>
                      </a:r>
                      <a:endParaRPr lang="de-DE" sz="12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4346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4310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Diskussion 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250824" y="268288"/>
            <a:ext cx="7417519" cy="358775"/>
          </a:xfrm>
        </p:spPr>
        <p:txBody>
          <a:bodyPr/>
          <a:lstStyle/>
          <a:p>
            <a:r>
              <a:rPr lang="de-DE" dirty="0"/>
              <a:t>Titel der Arbeit</a:t>
            </a:r>
          </a:p>
        </p:txBody>
      </p:sp>
      <p:sp>
        <p:nvSpPr>
          <p:cNvPr id="6" name="Rechteck 5"/>
          <p:cNvSpPr/>
          <p:nvPr/>
        </p:nvSpPr>
        <p:spPr>
          <a:xfrm>
            <a:off x="5364088" y="4126797"/>
            <a:ext cx="47880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3000" dirty="0">
                <a:solidFill>
                  <a:srgbClr val="FFFFFF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Danke für Ihre Aufmerksamkeit</a:t>
            </a:r>
            <a:endParaRPr lang="de-DE" sz="3000" b="1" dirty="0">
              <a:solidFill>
                <a:srgbClr val="FFFFFF"/>
              </a:solidFill>
              <a:latin typeface="Calibri" panose="020F0502020204030204" pitchFamily="34" charset="0"/>
              <a:ea typeface="ＭＳ Ｐゴシック"/>
              <a:cs typeface="Calibri" panose="020F0502020204030204" pitchFamily="34" charset="0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11D9B3-383B-4225-AAA8-7830B71065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365089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dirty="0"/>
              <a:t>Plots</a:t>
            </a:r>
            <a:r>
              <a:rPr lang="de-DE" dirty="0"/>
              <a:t> einfügen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/>
              <a:t>Matlabvorlage</a:t>
            </a:r>
            <a:r>
              <a:rPr lang="de-DE" dirty="0"/>
              <a:t> nutzen (</a:t>
            </a:r>
            <a:r>
              <a:rPr lang="de-DE" dirty="0" err="1"/>
              <a:t>template.m</a:t>
            </a:r>
            <a:r>
              <a:rPr lang="de-DE" dirty="0"/>
              <a:t>, </a:t>
            </a:r>
            <a:r>
              <a:rPr lang="de-DE" dirty="0" err="1"/>
              <a:t>template_einfach.m</a:t>
            </a:r>
            <a:r>
              <a:rPr lang="de-DE" dirty="0"/>
              <a:t>)</a:t>
            </a:r>
          </a:p>
          <a:p>
            <a:r>
              <a:rPr lang="de-DE" dirty="0"/>
              <a:t>Wichtig:</a:t>
            </a:r>
          </a:p>
          <a:p>
            <a:pPr lvl="1"/>
            <a:r>
              <a:rPr lang="de-DE" dirty="0"/>
              <a:t>Achsenbeschriftung</a:t>
            </a:r>
          </a:p>
          <a:p>
            <a:pPr lvl="1"/>
            <a:r>
              <a:rPr lang="de-DE" dirty="0"/>
              <a:t>Ausreichend große Schrift</a:t>
            </a:r>
          </a:p>
          <a:p>
            <a:pPr lvl="1"/>
            <a:r>
              <a:rPr lang="de-DE" dirty="0"/>
              <a:t>Legende bei mehreren Plots</a:t>
            </a:r>
          </a:p>
          <a:p>
            <a:endParaRPr lang="de-DE" dirty="0"/>
          </a:p>
          <a:p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008264"/>
            <a:ext cx="4114808" cy="366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3456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Gleichungen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Plug-In </a:t>
            </a:r>
            <a:r>
              <a:rPr lang="de-DE" dirty="0" err="1"/>
              <a:t>IguanaTex</a:t>
            </a:r>
            <a:r>
              <a:rPr lang="de-DE" dirty="0"/>
              <a:t> verwenden:</a:t>
            </a:r>
          </a:p>
          <a:p>
            <a:pPr lvl="1"/>
            <a:r>
              <a:rPr lang="de-DE" dirty="0" err="1">
                <a:hlinkClick r:id="rId3"/>
              </a:rPr>
              <a:t>IguanaTex</a:t>
            </a:r>
            <a:endParaRPr lang="de-DE" dirty="0"/>
          </a:p>
          <a:p>
            <a:pPr lvl="1"/>
            <a:r>
              <a:rPr lang="de-DE" dirty="0"/>
              <a:t>Latex-Code für Formeln</a:t>
            </a:r>
          </a:p>
          <a:p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825" y="1062702"/>
            <a:ext cx="4176464" cy="3434537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787774"/>
            <a:ext cx="1312146" cy="114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0144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Video einfügen und in Klickreihenfolge einbinden</a:t>
            </a:r>
            <a:br>
              <a:rPr lang="de-DE" dirty="0"/>
            </a:b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Vorgehen:</a:t>
            </a:r>
          </a:p>
          <a:p>
            <a:pPr lvl="1"/>
            <a:r>
              <a:rPr lang="de-DE" dirty="0"/>
              <a:t>Reiter „Einfügen“</a:t>
            </a:r>
          </a:p>
          <a:p>
            <a:pPr lvl="2"/>
            <a:r>
              <a:rPr lang="de-DE" dirty="0"/>
              <a:t>Video einfügen und markieren</a:t>
            </a:r>
          </a:p>
          <a:p>
            <a:pPr lvl="1"/>
            <a:r>
              <a:rPr lang="de-DE" dirty="0"/>
              <a:t>Reiter „Animationen“</a:t>
            </a:r>
          </a:p>
          <a:p>
            <a:pPr lvl="2"/>
            <a:r>
              <a:rPr lang="de-DE" dirty="0"/>
              <a:t>Animationsbereich</a:t>
            </a:r>
          </a:p>
          <a:p>
            <a:pPr lvl="2"/>
            <a:r>
              <a:rPr lang="de-DE" dirty="0"/>
              <a:t>Reiter Anzeigedauer</a:t>
            </a:r>
          </a:p>
          <a:p>
            <a:pPr lvl="2"/>
            <a:r>
              <a:rPr lang="de-DE" dirty="0"/>
              <a:t>Animation als Teil der Klickreihenfolge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MechARnik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78636" y="2658239"/>
            <a:ext cx="3096344" cy="174169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0542" y="852180"/>
            <a:ext cx="2314438" cy="158690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6444208" y="4357478"/>
            <a:ext cx="21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Kurzes Beispielvideo</a:t>
            </a:r>
          </a:p>
          <a:p>
            <a:pPr algn="ctr"/>
            <a:endParaRPr lang="en-US" sz="1400" dirty="0">
              <a:solidFill>
                <a:schemeClr val="bg2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Pfeil nach rechts 9"/>
          <p:cNvSpPr/>
          <p:nvPr/>
        </p:nvSpPr>
        <p:spPr bwMode="auto">
          <a:xfrm rot="8532588">
            <a:off x="7626781" y="1363465"/>
            <a:ext cx="865673" cy="41297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9658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Normen und Konventionen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Überblick zu Normen für Größen, Einheiten und Gleichungen (</a:t>
            </a:r>
            <a:r>
              <a:rPr lang="de-DE" dirty="0">
                <a:hlinkClick r:id="rId2"/>
              </a:rPr>
              <a:t>hier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Allgemeine Robotik-Konvention: </a:t>
            </a:r>
          </a:p>
          <a:p>
            <a:pPr lvl="1"/>
            <a:r>
              <a:rPr lang="de-DE" sz="1400" dirty="0"/>
              <a:t>Skalar 	Kleinbuchstabe (kursiv): </a:t>
            </a:r>
            <a:r>
              <a:rPr lang="de-DE" sz="1400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Vektor	Kleinbuchstabe (fett und kursiv): </a:t>
            </a:r>
            <a:r>
              <a:rPr lang="de-DE" sz="1400" b="1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Matrix 	Großbuchstabe (fett und kursiv): </a:t>
            </a:r>
            <a:r>
              <a:rPr lang="de-DE" sz="1400" b="1" i="1" dirty="0"/>
              <a:t>A</a:t>
            </a:r>
            <a:endParaRPr lang="de-DE" sz="1400" dirty="0"/>
          </a:p>
          <a:p>
            <a:pPr lvl="1"/>
            <a:r>
              <a:rPr lang="de-DE" sz="1400" dirty="0"/>
              <a:t>Punkt 	Großbuchstabe: A</a:t>
            </a:r>
          </a:p>
          <a:p>
            <a:pPr lvl="1"/>
            <a:r>
              <a:rPr lang="de-DE" sz="1400" dirty="0"/>
              <a:t>Körper 	Großbuchstabe (fett): </a:t>
            </a:r>
            <a:r>
              <a:rPr lang="de-DE" sz="1400" b="1" dirty="0"/>
              <a:t>A</a:t>
            </a:r>
            <a:endParaRPr lang="de-DE" sz="1400" dirty="0"/>
          </a:p>
          <a:p>
            <a:r>
              <a:rPr lang="de-DE" dirty="0"/>
              <a:t> </a:t>
            </a:r>
          </a:p>
          <a:p>
            <a:r>
              <a:rPr lang="de-DE" dirty="0"/>
              <a:t>Das Robotik-Script ist bei Konventionen sehr genau, da könnt ihr euch gerne Anregungen holen</a:t>
            </a:r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17074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Abschlussvortrag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Anmerkungen (Präsentationserstellung und Durchführung):</a:t>
            </a:r>
          </a:p>
          <a:p>
            <a:pPr lvl="1"/>
            <a:r>
              <a:rPr lang="de-DE" dirty="0"/>
              <a:t>Globale Änderungen über Folienmaster (Fußzeile, Logos, etc.)</a:t>
            </a:r>
          </a:p>
          <a:p>
            <a:pPr lvl="1"/>
            <a:r>
              <a:rPr lang="de-DE" dirty="0"/>
              <a:t>Probevortrag rechtzeitig mit dem Betreuer durchführen</a:t>
            </a:r>
          </a:p>
          <a:p>
            <a:pPr lvl="1"/>
            <a:r>
              <a:rPr lang="de-DE" dirty="0"/>
              <a:t>Frühzeitig Technik aufbauen und testen, auch beim Probevortrag</a:t>
            </a:r>
          </a:p>
          <a:p>
            <a:pPr lvl="1"/>
            <a:r>
              <a:rPr lang="de-DE" dirty="0"/>
              <a:t>Vortragszeit einhalten (max. 20 min)</a:t>
            </a:r>
          </a:p>
          <a:p>
            <a:pPr lvl="1"/>
            <a:r>
              <a:rPr lang="de-DE" dirty="0"/>
              <a:t>Angemessene Kleidung </a:t>
            </a:r>
          </a:p>
          <a:p>
            <a:pPr lvl="1"/>
            <a:r>
              <a:rPr lang="de-DE" dirty="0"/>
              <a:t>Prüfer/Betreuer spricht die einleitenden Worte und moderiert die anschließende Diskussion</a:t>
            </a:r>
          </a:p>
          <a:p>
            <a:pPr lvl="4"/>
            <a:r>
              <a:rPr lang="de-DE" dirty="0"/>
              <a:t>nicht vergessen: Der Vortrag bleibt in den Köpfen – dementsprechend sollte dieser entsprechend ernst genommen und hervorragend vorbereitet werden</a:t>
            </a:r>
          </a:p>
          <a:p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e-DE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250825" y="268288"/>
            <a:ext cx="7200900" cy="358775"/>
          </a:xfrm>
        </p:spPr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0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E54226-82B6-45D1-AEAF-ED963714A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 des Vortrags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F19F36-B8B5-48BC-AF74-FC648891FD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6874E1-0440-40CE-880D-507D5F39F3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Allgemeines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AA3042E-61F1-474A-9969-865F3044BC0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Einleitung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Fragestellung und Motivation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Existierende Ansätze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Methodik Teil I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Binäre Zustandsmodelle: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Messdatenermittlung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Server-Client-Struktur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5E42A6F-9639-4518-B000-F72A438F85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41693462-71AF-4CB6-A3AC-BB4A71AF84D2}"/>
              </a:ext>
            </a:extLst>
          </p:cNvPr>
          <p:cNvSpPr txBox="1">
            <a:spLocks/>
          </p:cNvSpPr>
          <p:nvPr/>
        </p:nvSpPr>
        <p:spPr>
          <a:xfrm>
            <a:off x="4283968" y="1107709"/>
            <a:ext cx="4824536" cy="33327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None/>
              <a:tabLst/>
              <a:defRPr lang="de-DE" sz="2000" b="0" kern="0" dirty="0" smtClea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269875" marR="0" indent="-182563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Char char="§"/>
              <a:tabLst/>
              <a:defRPr lang="de-DE" sz="20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2pPr>
            <a:lvl3pPr marL="538163" marR="0" indent="-182563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Char char="§"/>
              <a:tabLst/>
              <a:defRPr lang="de-DE" sz="18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3pPr>
            <a:lvl4pPr marL="808038" marR="0" indent="-18097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" pitchFamily="2" charset="2"/>
              <a:buChar char="§"/>
              <a:tabLst/>
              <a:defRPr lang="de-DE" sz="16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4pPr>
            <a:lvl5pPr marL="269875" marR="0" indent="-17462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SzPct val="80000"/>
              <a:buFont typeface="Wingdings 3" pitchFamily="18" charset="2"/>
              <a:buChar char="Æ"/>
              <a:tabLst/>
              <a:defRPr lang="de-DE" sz="20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5pPr>
            <a:lvl6pPr marL="538163" indent="-1809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>
                  <a:lumMod val="50000"/>
                  <a:lumOff val="50000"/>
                </a:schemeClr>
              </a:buClr>
              <a:buSzPct val="80000"/>
              <a:buFont typeface="Wingdings 3" pitchFamily="18" charset="2"/>
              <a:buChar char="Æ"/>
              <a:defRPr lang="de-DE" sz="1800" b="0" kern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Methodik Teil II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Quantitative Zustandsmodelle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Messdatenermittlung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Server-Client-Struktur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Evaluation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Beschreibung der Datensätze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Evaluierung des binären Modells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Evaluierung des quantitativen Modells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endParaRPr lang="de-DE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9A7D6776-3B44-4CCD-A851-09E710B9B6E5}"/>
              </a:ext>
            </a:extLst>
          </p:cNvPr>
          <p:cNvCxnSpPr/>
          <p:nvPr/>
        </p:nvCxnSpPr>
        <p:spPr bwMode="auto">
          <a:xfrm>
            <a:off x="4211960" y="726581"/>
            <a:ext cx="0" cy="412509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196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B032F1-E219-44F5-A321-FBC88BAE6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Fragestellung und Motivation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CE3ADE-19B3-4321-9E91-3D408443E4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Mobile Roboter finden immer mehr Einzug in von Menschen besiedelten Umgebungen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Serviceroboter interagieren mit Personen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Effektive Erfüllung der Aufgaben erfordert Modell der Umgebung des Roboters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Personen als Features der Umgebung müssen ebenfalls modelliert werden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Personenverteilung in der Umgebung nicht statisch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Personen-Auftrittswahrscheinlichkeiten als Funktionen der Zeit darstellen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5ED2BAF-5124-460A-8BA6-E192227726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1AA29F-3F77-4F53-BDFF-493AAF8376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7EDFC82-F8B5-4F9B-83B3-491CF8F861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2226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7D2EB2-7048-48D9-89AE-4C391C8FA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Existierende Ansätze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67F528D-7FB9-4ADF-8500-A7075D002A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085B871-325A-4086-B727-CC6AA81970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1D591A6-B5D8-4B32-A463-11A4CCAD8B9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0825" y="1131888"/>
            <a:ext cx="8353623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FreMEn</a:t>
            </a:r>
            <a:r>
              <a:rPr lang="de-DE" dirty="0"/>
              <a:t>: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Enhancement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Einteilung einer Umgebung in finite Bereiche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Einzelne Räume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Zellen eines Gitters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Zellen können zu diskreten Zeitpunkten „belegt“ (1) oder „leer“ (0) sein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Beobachtung der Umgebung über viele diskrete Zeitpunkte resultiert in binärem Vektor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jede Zelle wird durch einen separaten Vektor dargestellt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DB94E3D2-8596-48D3-B676-00C91A4BFA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6007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89AB42-16AE-46C3-AC96-5A245E4B7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Existierende Ansätze - </a:t>
            </a:r>
            <a:r>
              <a:rPr lang="de-DE" dirty="0" err="1"/>
              <a:t>FreMEn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6121B84-8E64-4331-B80E-6D90ED0BEF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81E6D8-481C-456D-81DC-C0A2DA9C96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F3AF24-1C72-49C7-BCE2-410A69293BD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Zustandsvektoren </a:t>
            </a:r>
            <a:r>
              <a:rPr lang="de-DE" i="1" dirty="0"/>
              <a:t>s(t) </a:t>
            </a:r>
            <a:r>
              <a:rPr lang="de-DE" dirty="0"/>
              <a:t>werden mittels Fourier-transformiert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Frequenzen mit den größten Amplituden werden ermittelt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Rücktransformation erfolgt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Ergebnis: Zellzustands-Wahrscheinlichkeit </a:t>
            </a:r>
            <a:r>
              <a:rPr lang="de-DE" i="1" dirty="0"/>
              <a:t>p(t) </a:t>
            </a:r>
            <a:r>
              <a:rPr lang="de-DE" dirty="0"/>
              <a:t>als Funktion der Zeit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Schätzung des Zellzustands </a:t>
            </a:r>
            <a:r>
              <a:rPr lang="de-DE" i="1" dirty="0" err="1"/>
              <a:t>s‘</a:t>
            </a:r>
            <a:r>
              <a:rPr lang="de-DE" i="1" dirty="0"/>
              <a:t>(t) </a:t>
            </a:r>
            <a:r>
              <a:rPr lang="de-DE" dirty="0"/>
              <a:t>mittels Schwellwert </a:t>
            </a:r>
            <a:r>
              <a:rPr lang="de-DE" i="1" dirty="0"/>
              <a:t>c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Anzahl der Frequenzen bestimmt Ordnung des </a:t>
            </a:r>
            <a:r>
              <a:rPr lang="de-DE" dirty="0" err="1"/>
              <a:t>FreMEn</a:t>
            </a:r>
            <a:r>
              <a:rPr lang="de-DE" dirty="0"/>
              <a:t>-Modells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CB9C4CD-8EB4-4528-9B60-49EFB47C9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4C04D93-1453-4F08-B1DB-A47509C05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003722"/>
            <a:ext cx="4686706" cy="274343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1F6CD94-E6DD-4947-8893-861143DA6801}"/>
              </a:ext>
            </a:extLst>
          </p:cNvPr>
          <p:cNvSpPr txBox="1"/>
          <p:nvPr/>
        </p:nvSpPr>
        <p:spPr>
          <a:xfrm>
            <a:off x="4379577" y="3683721"/>
            <a:ext cx="47390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1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Veranschaulichung </a:t>
            </a:r>
            <a:r>
              <a:rPr lang="de-DE" sz="16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FreMEn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-Modell [KRA17]</a:t>
            </a:r>
          </a:p>
        </p:txBody>
      </p:sp>
    </p:spTree>
    <p:extLst>
      <p:ext uri="{BB962C8B-B14F-4D97-AF65-F5344CB8AC3E}">
        <p14:creationId xmlns:p14="http://schemas.microsoft.com/office/powerpoint/2010/main" val="388130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A33846-6978-449D-A1CD-6974D9FA6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Existierende Ansätze - </a:t>
            </a:r>
            <a:r>
              <a:rPr lang="de-DE" dirty="0" err="1"/>
              <a:t>Fremen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94BE169-F754-47EA-9B0D-0FC271BAB6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Merkmale </a:t>
            </a:r>
            <a:r>
              <a:rPr lang="de-DE" dirty="0" err="1"/>
              <a:t>FreMEn</a:t>
            </a:r>
            <a:r>
              <a:rPr lang="de-DE" dirty="0"/>
              <a:t>: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Räumlich und zeitlich diskrete Darstellung von Zellzuständen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Zellzustände nicht statisch, sondern Funktionen der Zeit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Beschreibung speichereffizient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Frequenzen, Amplituden, Phasenversätze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CC932D3-AD44-48D6-B84D-61BE4DF947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Einleitung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DD6A77-F79F-499A-92E8-F5FCCFC4C4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4F2B87A-39BD-4953-94F9-60DBCAB7B2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672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6DE985-A991-474C-BA5D-B77FB9015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Messdatenermittlung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01E97C-C9D1-4E97-BF3D-1BE867A749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0825" y="1131888"/>
            <a:ext cx="5041255" cy="333270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Eine Umgebung wird in Zellen eingeteilt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Personendetektionen werden innerhalb eines Gesamtzeitraumes aufgenommen</a:t>
            </a:r>
          </a:p>
          <a:p>
            <a:pPr marL="612775" lvl="1" indent="-342900">
              <a:buFont typeface="Symbol" panose="05050102010706020507" pitchFamily="18" charset="2"/>
              <a:buChar char="-"/>
            </a:pPr>
            <a:r>
              <a:rPr lang="de-DE" dirty="0"/>
              <a:t>Einteilung des Zeitraumes in Intervalldauern </a:t>
            </a:r>
            <a:r>
              <a:rPr lang="de-DE" i="1" dirty="0" err="1"/>
              <a:t>delta</a:t>
            </a:r>
            <a:r>
              <a:rPr lang="de-DE" i="1" dirty="0"/>
              <a:t> t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Resultiert aus limitierter Beobachtbarkeit der Umgebung</a:t>
            </a:r>
          </a:p>
          <a:p>
            <a:pPr marL="881063" lvl="2" indent="-342900">
              <a:buFont typeface="Courier New" panose="02070309020205020404" pitchFamily="49" charset="0"/>
              <a:buChar char="o"/>
            </a:pPr>
            <a:r>
              <a:rPr lang="de-DE" dirty="0"/>
              <a:t>Binäres Modell: Beschränkung des Zellzustands s(t) auf {0, 1}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CCE3805-B4A9-45A6-8080-D2C9893FA0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92FFB7-4BE9-4E0E-A6EE-7CA6E33561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26CA0A5-1A18-404C-BF21-2D99520F5C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51C8053-2E1D-49D9-A464-5BD4A3C1E1C9}"/>
              </a:ext>
            </a:extLst>
          </p:cNvPr>
          <p:cNvSpPr txBox="1"/>
          <p:nvPr/>
        </p:nvSpPr>
        <p:spPr>
          <a:xfrm>
            <a:off x="5666800" y="1203599"/>
            <a:ext cx="33696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i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Bilder binär für ein Zeitintervall und dann aufsummiert für eine Periodendauer mit Beschränkung auf {0, 1}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16EBB7-C33E-4E80-A611-AA321458A3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413" y="848434"/>
            <a:ext cx="3936587" cy="261093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50DD641-DE26-40DF-AAD5-0E0318DA0442}"/>
              </a:ext>
            </a:extLst>
          </p:cNvPr>
          <p:cNvSpPr txBox="1"/>
          <p:nvPr/>
        </p:nvSpPr>
        <p:spPr>
          <a:xfrm>
            <a:off x="5217037" y="3336843"/>
            <a:ext cx="392696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2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Personendetektionen binär für ein Intervall </a:t>
            </a:r>
          </a:p>
        </p:txBody>
      </p:sp>
    </p:spTree>
    <p:extLst>
      <p:ext uri="{BB962C8B-B14F-4D97-AF65-F5344CB8AC3E}">
        <p14:creationId xmlns:p14="http://schemas.microsoft.com/office/powerpoint/2010/main" val="630316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D4F2BC-A095-4CA8-BCE4-4B79ED5B4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Messdatenermittlung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DAD75A6-2C1E-4CA4-AD79-F6DADD7F6B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Methodik Teil I – binäre Zustandsmodelle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128233-ED01-46EC-A0E0-BC20F2FF6B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Adrian Kleimeier-Frequenzbasierte Modellierung zur Prädiktion von Personen-Auftrittswahrscheinlichkeiten</a:t>
            </a:r>
            <a:endParaRPr lang="da-DK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40604F8-668F-427F-A366-07C1D1F838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5F2DA97-4EFF-4C2C-83CC-05784048CE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5" y="936270"/>
            <a:ext cx="4464496" cy="296107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82A7B3F-0790-4302-AB92-A638F62316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920" y="989393"/>
            <a:ext cx="4384768" cy="285978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C689726C-E8B1-48E9-9429-CFD972CCC8F9}"/>
              </a:ext>
            </a:extLst>
          </p:cNvPr>
          <p:cNvSpPr txBox="1"/>
          <p:nvPr/>
        </p:nvSpPr>
        <p:spPr>
          <a:xfrm>
            <a:off x="179512" y="3780845"/>
            <a:ext cx="46037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3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</a:t>
            </a:r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Personendetektionen binär für ein Intervall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F6E9AF1-D736-48C9-9A65-CC02851AE6EE}"/>
              </a:ext>
            </a:extLst>
          </p:cNvPr>
          <p:cNvSpPr txBox="1"/>
          <p:nvPr/>
        </p:nvSpPr>
        <p:spPr>
          <a:xfrm>
            <a:off x="4783262" y="3765017"/>
            <a:ext cx="43252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Bild 4</a:t>
            </a:r>
            <a:r>
              <a:rPr lang="de-DE" sz="1600" dirty="0">
                <a:solidFill>
                  <a:schemeClr val="bg2">
                    <a:lumMod val="75000"/>
                    <a:lumOff val="25000"/>
                  </a:schemeClr>
                </a:solidFill>
                <a:latin typeface="Calibri" pitchFamily="34" charset="0"/>
              </a:rPr>
              <a:t>: Personendetektionen binär für einen Tag </a:t>
            </a:r>
          </a:p>
        </p:txBody>
      </p:sp>
    </p:spTree>
    <p:extLst>
      <p:ext uri="{BB962C8B-B14F-4D97-AF65-F5344CB8AC3E}">
        <p14:creationId xmlns:p14="http://schemas.microsoft.com/office/powerpoint/2010/main" val="16946362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ORDWRAP" val="0"/>
  <p:tag name="DEFAULTWIDTH" val="448"/>
  <p:tag name="DEFAULTHEIGHT" val="316"/>
  <p:tag name="MMPROD_NEXTUNIQUEID" val="10010"/>
  <p:tag name="MMPROD_UIDATA" val="&lt;database version=&quot;8.0&quot;&gt;&lt;object type=&quot;1&quot; unique_id=&quot;10001&quot;&gt;&lt;object type=&quot;8&quot; unique_id=&quot;70858&quot;&gt;&lt;/object&gt;&lt;object type=&quot;2&quot; unique_id=&quot;70859&quot;&gt;&lt;object type=&quot;3&quot; unique_id=&quot;70861&quot;&gt;&lt;property id=&quot;20148&quot; value=&quot;5&quot;/&gt;&lt;property id=&quot;20300&quot; value=&quot;Folie 1&quot;/&gt;&lt;property id=&quot;20307&quot; value=&quot;258&quot;/&gt;&lt;/object&gt;&lt;object type=&quot;3&quot; unique_id=&quot;71064&quot;&gt;&lt;property id=&quot;20148&quot; value=&quot;5&quot;/&gt;&lt;property id=&quot;20300&quot; value=&quot;Folie 2 - &amp;quot;Präsentationserstellung und Durchführung&amp;quot;&quot;/&gt;&lt;property id=&quot;20307&quot; value=&quot;263&quot;/&gt;&lt;/object&gt;&lt;object type=&quot;3&quot; unique_id=&quot;71066&quot;&gt;&lt;property id=&quot;20148&quot; value=&quot;5&quot;/&gt;&lt;property id=&quot;20300&quot; value=&quot;Folie 4 - &amp;quot;Farben und Symbole/Sonderzeichen&amp;quot;&quot;/&gt;&lt;property id=&quot;20307&quot; value=&quot;262&quot;/&gt;&lt;/object&gt;&lt;object type=&quot;3&quot; unique_id=&quot;71074&quot;&gt;&lt;property id=&quot;20148&quot; value=&quot;5&quot;/&gt;&lt;property id=&quot;20300&quot; value=&quot;Folie 3 - &amp;quot;Aufzählungszeichen und Schriftgrößen&amp;quot;&quot;/&gt;&lt;property id=&quot;20307&quot; value=&quot;265&quot;/&gt;&lt;/object&gt;&lt;/object&gt;&lt;/object&gt;&lt;/database&gt;"/>
  <p:tag name="SECTOMILLISECCONVERTED" val="1"/>
  <p:tag name="ISPRING_RESOURCE_PATHS_HASH_PRESENTER" val="d24f3b29358732617ce95795582bb535b63d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57,3278"/>
  <p:tag name="ORIGINALWIDTH" val="642,0896"/>
  <p:tag name="LATEXADDIN" val="\documentclass{article}&#10;\usepackage{amsmath}&#10;\pagestyle{empty}&#10;\begin{document}&#10;&#10;&#10;\begin{align*}&#10;e^{i \pi}&amp;=-1 \\&#10;\sum_{i=1}^{\infty}\frac{1}{2^i}&amp;=1&#10;\end{align*}&#10;&#10;\end{document}"/>
  <p:tag name="IGUANATEXSIZE" val="20"/>
  <p:tag name="IGUANATEXCURSOR" val="147"/>
  <p:tag name="TRANSPARENCY" val="Wahr"/>
  <p:tag name="FILENAME" val=""/>
  <p:tag name="LATEXENGINEID" val="1"/>
  <p:tag name="TEMPFOLDER" val=".\tmp\"/>
  <p:tag name="LATEXFORMHEIGHT" val="312"/>
  <p:tag name="LATEXFORMWIDTH" val="384"/>
  <p:tag name="LATEXFORMWRAP" val="Wahr"/>
  <p:tag name="BITMAPVECTOR" val="0"/>
</p:tagLst>
</file>

<file path=ppt/theme/theme1.xml><?xml version="1.0" encoding="utf-8"?>
<a:theme xmlns:a="http://schemas.openxmlformats.org/drawingml/2006/main" name="Studentenrunde_Robotik">
  <a:themeElements>
    <a:clrScheme name="Benutzerdefiniert 8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509B"/>
      </a:accent1>
      <a:accent2>
        <a:srgbClr val="99B9D8"/>
      </a:accent2>
      <a:accent3>
        <a:srgbClr val="CCDCEB"/>
      </a:accent3>
      <a:accent4>
        <a:srgbClr val="C8D317"/>
      </a:accent4>
      <a:accent5>
        <a:srgbClr val="E77B29"/>
      </a:accent5>
      <a:accent6>
        <a:srgbClr val="999999"/>
      </a:accent6>
      <a:hlink>
        <a:srgbClr val="00509B"/>
      </a:hlink>
      <a:folHlink>
        <a:srgbClr val="800080"/>
      </a:folHlink>
    </a:clrScheme>
    <a:fontScheme name="imes-Folienmaster">
      <a:majorFont>
        <a:latin typeface="Agfa Rotis Sans Serif"/>
        <a:ea typeface="ＭＳ Ｐゴシック"/>
        <a:cs typeface=""/>
      </a:majorFont>
      <a:minorFont>
        <a:latin typeface="Agfa Rotis Sans Serif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ln>
          <a:solidFill>
            <a:srgbClr val="404040"/>
          </a:solidFill>
          <a:headEnd type="none" w="med" len="med"/>
          <a:tailEnd type="none" w="med" len="me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400" dirty="0" smtClean="0">
            <a:solidFill>
              <a:schemeClr val="bg2">
                <a:lumMod val="75000"/>
                <a:lumOff val="25000"/>
              </a:schemeClr>
            </a:solidFill>
            <a:latin typeface="Calibri" pitchFamily="34" charset="0"/>
          </a:defRPr>
        </a:defPPr>
      </a:lstStyle>
    </a:txDef>
  </a:objectDefaults>
  <a:extraClrSchemeLst>
    <a:extraClrScheme>
      <a:clrScheme name="imes-Folienmas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mes-Folienmast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mes-Folienmast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äsentation7" id="{BAE258E1-5797-45B2-B40D-EF3F41FACCED}" vid="{5527BC22-D849-4218-A6C0-281613764C9A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Vorlage_Studentenrunde_RAS</Template>
  <TotalTime>0</TotalTime>
  <Words>1326</Words>
  <Application>Microsoft Office PowerPoint</Application>
  <PresentationFormat>Bildschirmpräsentation (16:9)</PresentationFormat>
  <Paragraphs>244</Paragraphs>
  <Slides>29</Slides>
  <Notes>0</Notes>
  <HiddenSlides>6</HiddenSlides>
  <MMClips>1</MMClips>
  <ScaleCrop>false</ScaleCrop>
  <HeadingPairs>
    <vt:vector size="8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8" baseType="lpstr">
      <vt:lpstr>Wingdings</vt:lpstr>
      <vt:lpstr>Agfa Rotis Sans Serif</vt:lpstr>
      <vt:lpstr>Symbol</vt:lpstr>
      <vt:lpstr>Arial</vt:lpstr>
      <vt:lpstr>Wingdings 3</vt:lpstr>
      <vt:lpstr>Calibri</vt:lpstr>
      <vt:lpstr>Courier New</vt:lpstr>
      <vt:lpstr>Studentenrunde_Robotik</vt:lpstr>
      <vt:lpstr>Acrobat Document</vt:lpstr>
      <vt:lpstr>Hinweise</vt:lpstr>
      <vt:lpstr>Frequenzbasierte Modellierung zur Prädiktion von Personen-Auftrittswahrscheinlichkeiten</vt:lpstr>
      <vt:lpstr>Gliederung des Vortrags</vt:lpstr>
      <vt:lpstr>Fragestellung und Motivation</vt:lpstr>
      <vt:lpstr>Existierende Ansätze</vt:lpstr>
      <vt:lpstr>Existierende Ansätze - FreMEn</vt:lpstr>
      <vt:lpstr>Existierende Ansätze - Fremen</vt:lpstr>
      <vt:lpstr>Messdatenermittlung</vt:lpstr>
      <vt:lpstr>Messdatenermittlung</vt:lpstr>
      <vt:lpstr>Messdatenermittlung</vt:lpstr>
      <vt:lpstr>Server-Client-Struktur</vt:lpstr>
      <vt:lpstr>Messdatenverarbeitung Server-seitig</vt:lpstr>
      <vt:lpstr>Messdatenverarbeitung Server-seitig</vt:lpstr>
      <vt:lpstr>Messdatenverarbeitung Server-seitig</vt:lpstr>
      <vt:lpstr>Messdatenermittlung</vt:lpstr>
      <vt:lpstr>Messdatenermittlung</vt:lpstr>
      <vt:lpstr>Aktueller Stand</vt:lpstr>
      <vt:lpstr>Aktueller Stand</vt:lpstr>
      <vt:lpstr>Aktueller Stand</vt:lpstr>
      <vt:lpstr>Aktueller Stand</vt:lpstr>
      <vt:lpstr>Ausblick</vt:lpstr>
      <vt:lpstr>Arbeitspakete</vt:lpstr>
      <vt:lpstr>Quellen</vt:lpstr>
      <vt:lpstr>Diskussion </vt:lpstr>
      <vt:lpstr>Plots einfügen</vt:lpstr>
      <vt:lpstr>Gleichungen</vt:lpstr>
      <vt:lpstr>Video einfügen und in Klickreihenfolge einbinden </vt:lpstr>
      <vt:lpstr>Normen und Konventionen</vt:lpstr>
      <vt:lpstr>Abschlussvortrag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Hinweise</dc:title>
  <dc:creator>Adrian Kleimeier</dc:creator>
  <cp:lastModifiedBy>Adrian Kleimeier</cp:lastModifiedBy>
  <cp:revision>81</cp:revision>
  <dcterms:created xsi:type="dcterms:W3CDTF">2020-09-15T12:00:16Z</dcterms:created>
  <dcterms:modified xsi:type="dcterms:W3CDTF">2021-01-30T12:05:54Z</dcterms:modified>
</cp:coreProperties>
</file>

<file path=docProps/thumbnail.jpeg>
</file>